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8288000" cy="10287000"/>
  <p:notesSz cx="6858000" cy="9144000"/>
  <p:embeddedFontLst>
    <p:embeddedFont>
      <p:font typeface="Arimo" panose="020B0604020202020204" charset="0"/>
      <p:regular r:id="rId20"/>
    </p:embeddedFont>
    <p:embeddedFont>
      <p:font typeface="Arimo Bold" panose="020B0604020202020204" charset="0"/>
      <p:regular r:id="rId21"/>
    </p:embeddedFont>
    <p:embeddedFont>
      <p:font typeface="BioRhyme" panose="0000050000000000000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ollektif" panose="020B0604020202020204" charset="0"/>
      <p:regular r:id="rId27"/>
    </p:embeddedFont>
    <p:embeddedFont>
      <p:font typeface="Kollektif Bold" panose="020B0604020202020204" charset="0"/>
      <p:regular r:id="rId28"/>
    </p:embeddedFont>
    <p:embeddedFont>
      <p:font typeface="Kollektif Italics" panose="020B0604020202020204" charset="0"/>
      <p:regular r:id="rId29"/>
    </p:embeddedFont>
    <p:embeddedFont>
      <p:font typeface="Muli Regular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3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.F.Moloney" userId="238a90ed-6d6e-4c4d-b876-412d65ab80b5" providerId="ADAL" clId="{C862B8ED-3012-418B-9D2F-DB045F9779B1}"/>
    <pc:docChg chg="modSld">
      <pc:chgData name="David.F.Moloney" userId="238a90ed-6d6e-4c4d-b876-412d65ab80b5" providerId="ADAL" clId="{C862B8ED-3012-418B-9D2F-DB045F9779B1}" dt="2021-09-21T21:15:05.568" v="37" actId="14100"/>
      <pc:docMkLst>
        <pc:docMk/>
      </pc:docMkLst>
      <pc:sldChg chg="modSp mod">
        <pc:chgData name="David.F.Moloney" userId="238a90ed-6d6e-4c4d-b876-412d65ab80b5" providerId="ADAL" clId="{C862B8ED-3012-418B-9D2F-DB045F9779B1}" dt="2021-09-21T21:14:33.201" v="34" actId="20577"/>
        <pc:sldMkLst>
          <pc:docMk/>
          <pc:sldMk cId="0" sldId="256"/>
        </pc:sldMkLst>
        <pc:spChg chg="mod">
          <ac:chgData name="David.F.Moloney" userId="238a90ed-6d6e-4c4d-b876-412d65ab80b5" providerId="ADAL" clId="{C862B8ED-3012-418B-9D2F-DB045F9779B1}" dt="2021-09-21T21:14:33.201" v="34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David.F.Moloney" userId="238a90ed-6d6e-4c4d-b876-412d65ab80b5" providerId="ADAL" clId="{C862B8ED-3012-418B-9D2F-DB045F9779B1}" dt="2021-09-21T21:15:05.568" v="37" actId="14100"/>
        <pc:sldMkLst>
          <pc:docMk/>
          <pc:sldMk cId="0" sldId="260"/>
        </pc:sldMkLst>
        <pc:spChg chg="mod">
          <ac:chgData name="David.F.Moloney" userId="238a90ed-6d6e-4c4d-b876-412d65ab80b5" providerId="ADAL" clId="{C862B8ED-3012-418B-9D2F-DB045F9779B1}" dt="2021-09-21T21:15:05.568" v="37" actId="14100"/>
          <ac:spMkLst>
            <pc:docMk/>
            <pc:sldMk cId="0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41054" y="0"/>
            <a:ext cx="15716553" cy="10480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3826773" y="-2345522"/>
            <a:ext cx="14579408" cy="14196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978" y="9741687"/>
            <a:ext cx="1519086" cy="54531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11372" y="7774857"/>
            <a:ext cx="7751275" cy="0"/>
          </a:xfrm>
          <a:prstGeom prst="line">
            <a:avLst/>
          </a:prstGeom>
          <a:ln w="47625" cap="rnd">
            <a:solidFill>
              <a:srgbClr val="0A5D45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54389" y="8565023"/>
            <a:ext cx="2092646" cy="9198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577909" y="732650"/>
            <a:ext cx="4042845" cy="227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3978" y="8447641"/>
            <a:ext cx="4092047" cy="103727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1372" y="1578625"/>
            <a:ext cx="8532628" cy="176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A497"/>
                </a:solidFill>
                <a:latin typeface="BioRhyme"/>
              </a:rPr>
              <a:t>Microsoft Word:</a:t>
            </a:r>
            <a:br>
              <a:rPr lang="en-US" sz="4999" dirty="0">
                <a:solidFill>
                  <a:srgbClr val="00A497"/>
                </a:solidFill>
                <a:latin typeface="BioRhyme"/>
              </a:rPr>
            </a:br>
            <a:r>
              <a:rPr lang="en-US" sz="4999" dirty="0">
                <a:solidFill>
                  <a:srgbClr val="00A497"/>
                </a:solidFill>
                <a:latin typeface="BioRhyme"/>
              </a:rPr>
              <a:t>Basics &amp; Beyond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1545" y="6464883"/>
            <a:ext cx="404284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95D45"/>
                </a:solidFill>
                <a:latin typeface="Kollektif"/>
              </a:rPr>
              <a:t>David Moloney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95D45"/>
                </a:solidFill>
                <a:latin typeface="Kollektif"/>
              </a:rPr>
              <a:t>Jasmine Ryan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7275" y="994636"/>
            <a:ext cx="15063701" cy="8263664"/>
            <a:chOff x="0" y="0"/>
            <a:chExt cx="5908040" cy="3241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5895340" cy="186690"/>
            </a:xfrm>
            <a:custGeom>
              <a:avLst/>
              <a:gdLst/>
              <a:ahLst/>
              <a:cxnLst/>
              <a:rect l="l" t="t" r="r" b="b"/>
              <a:pathLst>
                <a:path w="5895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5768340" y="0"/>
                  </a:lnTo>
                  <a:cubicBezTo>
                    <a:pt x="5838190" y="0"/>
                    <a:pt x="5895340" y="57150"/>
                    <a:pt x="5895340" y="127000"/>
                  </a:cubicBezTo>
                  <a:lnTo>
                    <a:pt x="5895340" y="186690"/>
                  </a:lnTo>
                  <a:cubicBezTo>
                    <a:pt x="5895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768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5895340" y="0"/>
                  </a:lnTo>
                  <a:lnTo>
                    <a:pt x="5895340" y="2914650"/>
                  </a:lnTo>
                  <a:cubicBezTo>
                    <a:pt x="5895340" y="2985770"/>
                    <a:pt x="5838190" y="3041650"/>
                    <a:pt x="5768340" y="3041650"/>
                  </a:cubicBezTo>
                  <a:close/>
                </a:path>
              </a:pathLst>
            </a:custGeom>
            <a:blipFill>
              <a:blip r:embed="rId2"/>
              <a:stretch>
                <a:fillRect l="107" t="-9078" r="107" b="-14838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774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5774690" y="3241040"/>
                  </a:lnTo>
                  <a:cubicBezTo>
                    <a:pt x="5848350" y="3241040"/>
                    <a:pt x="5908040" y="3181350"/>
                    <a:pt x="5908040" y="3107690"/>
                  </a:cubicBezTo>
                  <a:lnTo>
                    <a:pt x="5908040" y="133350"/>
                  </a:lnTo>
                  <a:cubicBezTo>
                    <a:pt x="5908040" y="59690"/>
                    <a:pt x="5848350" y="0"/>
                    <a:pt x="5774690" y="0"/>
                  </a:cubicBezTo>
                  <a:close/>
                  <a:moveTo>
                    <a:pt x="5895340" y="3107690"/>
                  </a:moveTo>
                  <a:cubicBezTo>
                    <a:pt x="5895340" y="3175000"/>
                    <a:pt x="5842000" y="3228340"/>
                    <a:pt x="5774690" y="3228340"/>
                  </a:cubicBez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310769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lnTo>
                    <a:pt x="5774690" y="12700"/>
                  </a:lnTo>
                  <a:cubicBezTo>
                    <a:pt x="5840730" y="12700"/>
                    <a:pt x="5895340" y="67310"/>
                    <a:pt x="5895340" y="133350"/>
                  </a:cubicBezTo>
                  <a:lnTo>
                    <a:pt x="5895340" y="186690"/>
                  </a:lnTo>
                  <a:close/>
                </a:path>
              </a:pathLst>
            </a:custGeom>
            <a:solidFill>
              <a:srgbClr val="F2F1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A5D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4574796"/>
            <a:ext cx="8393047" cy="5112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589186" y="5348137"/>
            <a:ext cx="150762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95D45"/>
                </a:solidFill>
                <a:latin typeface="BioRhyme"/>
              </a:rPr>
              <a:t>Share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9186" y="6276798"/>
            <a:ext cx="750267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15. Sharing documents</a:t>
            </a:r>
          </a:p>
          <a:p>
            <a:pPr>
              <a:lnSpc>
                <a:spcPts val="419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16. Making comments &amp; notes </a:t>
            </a:r>
          </a:p>
          <a:p>
            <a:pPr>
              <a:lnSpc>
                <a:spcPts val="4199"/>
              </a:lnSpc>
            </a:pPr>
            <a:endParaRPr lang="en-US" sz="120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1760" y="4312285"/>
            <a:ext cx="13464480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BioRhyme"/>
              </a:rPr>
              <a:t>Reflection &amp; Questions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671602" y="6515284"/>
            <a:ext cx="4473322" cy="447332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044532" y="2081899"/>
            <a:ext cx="1054435" cy="1054435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95D45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5349023" y="8203865"/>
            <a:ext cx="1054435" cy="1054435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22858" y="4176111"/>
            <a:ext cx="443644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461351" y="-2265207"/>
            <a:ext cx="14579408" cy="141966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3507" y="1828221"/>
            <a:ext cx="893266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BioRhyme"/>
              </a:rPr>
              <a:t>Support &amp; Resources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3215589"/>
            <a:ext cx="8427470" cy="0"/>
          </a:xfrm>
          <a:prstGeom prst="line">
            <a:avLst/>
          </a:prstGeom>
          <a:ln w="47625" cap="rnd">
            <a:solidFill>
              <a:srgbClr val="FFA9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4286108"/>
            <a:ext cx="9516644" cy="448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Free resource detailing how to use features in Excel.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 Bold"/>
              </a:rPr>
              <a:t>https://edu.gcfglobal.org/en/subjects/tech/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Kollektif Bold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• YouTube videos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• Skillshare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• Udemy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• LinkedIn Learning courses 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0315" y="4650932"/>
            <a:ext cx="7290510" cy="38730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81292" y="5756259"/>
            <a:ext cx="6857405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2F1F2"/>
                </a:solidFill>
                <a:latin typeface="BioRhyme"/>
              </a:rPr>
              <a:t>Thank you!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854296" y="-1954849"/>
            <a:ext cx="14579408" cy="141966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58538" y="1832927"/>
            <a:ext cx="11770925" cy="66211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4766349" y="-2391855"/>
            <a:ext cx="14579408" cy="141966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58538" y="1832927"/>
            <a:ext cx="11770925" cy="6621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0" y="5143500"/>
            <a:ext cx="5143500" cy="51435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44532" y="2081899"/>
            <a:ext cx="1054435" cy="1054435"/>
            <a:chOff x="0" y="0"/>
            <a:chExt cx="1708150" cy="1708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4331" y="5692294"/>
            <a:ext cx="1771049" cy="20729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52655" y="3136335"/>
            <a:ext cx="1872725" cy="187272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43500" y="1101822"/>
            <a:ext cx="948140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0A5D45"/>
                </a:solidFill>
                <a:latin typeface="Muli Regular Bold"/>
              </a:rPr>
              <a:t>Who we are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37676" y="5742270"/>
            <a:ext cx="9481401" cy="2226725"/>
            <a:chOff x="0" y="0"/>
            <a:chExt cx="12641868" cy="2968967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1264186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3199" u="sng">
                  <a:solidFill>
                    <a:srgbClr val="000000"/>
                  </a:solidFill>
                  <a:latin typeface="Muli Regular Bold"/>
                </a:rPr>
                <a:t>David Moloney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10119"/>
              <a:ext cx="12641868" cy="1958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5"/>
                </a:lnSpc>
              </a:pPr>
              <a:r>
                <a:rPr lang="en-US" sz="2690">
                  <a:solidFill>
                    <a:srgbClr val="000000"/>
                  </a:solidFill>
                  <a:latin typeface="Arimo Bold"/>
                </a:rPr>
                <a:t>UL Project Lead, Enhancing Digital Teaching and Learning (EDTL) project, Centre for Transformative Learning​</a:t>
              </a:r>
            </a:p>
            <a:p>
              <a:pPr>
                <a:lnSpc>
                  <a:spcPts val="4035"/>
                </a:lnSpc>
              </a:pPr>
              <a:endParaRPr lang="en-US" sz="269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504167" y="9001080"/>
            <a:ext cx="3755133" cy="2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8F8F8"/>
                </a:solidFill>
                <a:latin typeface="Muli Regular Bold"/>
              </a:rPr>
              <a:t>COMPANY CULTURE BOOK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037676" y="3136335"/>
            <a:ext cx="9481401" cy="1721900"/>
            <a:chOff x="0" y="0"/>
            <a:chExt cx="12641868" cy="22958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1264186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3199" u="sng">
                  <a:solidFill>
                    <a:srgbClr val="000000"/>
                  </a:solidFill>
                  <a:latin typeface="Muli Regular Bold"/>
                </a:rPr>
                <a:t>Jasmine Ryan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10119"/>
              <a:ext cx="12641868" cy="128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5"/>
                </a:lnSpc>
              </a:pPr>
              <a:r>
                <a:rPr lang="en-US" sz="2690">
                  <a:solidFill>
                    <a:srgbClr val="000000"/>
                  </a:solidFill>
                  <a:latin typeface="Arimo Bold"/>
                </a:rPr>
                <a:t>UL Student Associate Intern, Enhancing Digital Teaching and Learning (EDTL) project, Centre for Transformative Learning​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006" t="30040" r="20106" b="542"/>
          <a:stretch>
            <a:fillRect/>
          </a:stretch>
        </p:blipFill>
        <p:spPr>
          <a:xfrm>
            <a:off x="13745333" y="-21196"/>
            <a:ext cx="4542667" cy="1030819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073634" y="-267773"/>
            <a:ext cx="7849662" cy="10801350"/>
            <a:chOff x="0" y="0"/>
            <a:chExt cx="1854200" cy="2551430"/>
          </a:xfrm>
        </p:grpSpPr>
        <p:sp>
          <p:nvSpPr>
            <p:cNvPr id="4" name="Freeform 4"/>
            <p:cNvSpPr/>
            <p:nvPr/>
          </p:nvSpPr>
          <p:spPr>
            <a:xfrm>
              <a:off x="5080" y="41910"/>
              <a:ext cx="1849120" cy="2509520"/>
            </a:xfrm>
            <a:custGeom>
              <a:avLst/>
              <a:gdLst/>
              <a:ahLst/>
              <a:cxnLst/>
              <a:rect l="l" t="t" r="r" b="b"/>
              <a:pathLst>
                <a:path w="1849120" h="2509520">
                  <a:moveTo>
                    <a:pt x="1849120" y="2509520"/>
                  </a:moveTo>
                  <a:lnTo>
                    <a:pt x="27940" y="2509520"/>
                  </a:lnTo>
                  <a:lnTo>
                    <a:pt x="0" y="2467610"/>
                  </a:lnTo>
                  <a:lnTo>
                    <a:pt x="27940" y="0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9050" y="15240"/>
              <a:ext cx="1823720" cy="2526030"/>
            </a:xfrm>
            <a:custGeom>
              <a:avLst/>
              <a:gdLst/>
              <a:ahLst/>
              <a:cxnLst/>
              <a:rect l="l" t="t" r="r" b="b"/>
              <a:pathLst>
                <a:path w="1823720" h="2526030">
                  <a:moveTo>
                    <a:pt x="1823720" y="2526030"/>
                  </a:moveTo>
                  <a:lnTo>
                    <a:pt x="27940" y="2526030"/>
                  </a:lnTo>
                  <a:lnTo>
                    <a:pt x="0" y="2482850"/>
                  </a:lnTo>
                  <a:lnTo>
                    <a:pt x="27940" y="16510"/>
                  </a:lnTo>
                  <a:lnTo>
                    <a:pt x="1800860" y="0"/>
                  </a:lnTo>
                  <a:lnTo>
                    <a:pt x="1823720" y="4191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21180" cy="2509520"/>
            </a:xfrm>
            <a:custGeom>
              <a:avLst/>
              <a:gdLst/>
              <a:ahLst/>
              <a:cxnLst/>
              <a:rect l="l" t="t" r="r" b="b"/>
              <a:pathLst>
                <a:path w="1821180" h="2509520">
                  <a:moveTo>
                    <a:pt x="0" y="0"/>
                  </a:moveTo>
                  <a:lnTo>
                    <a:pt x="1821180" y="0"/>
                  </a:lnTo>
                  <a:lnTo>
                    <a:pt x="182118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3190" y="52070"/>
              <a:ext cx="1642110" cy="2405380"/>
            </a:xfrm>
            <a:custGeom>
              <a:avLst/>
              <a:gdLst/>
              <a:ahLst/>
              <a:cxnLst/>
              <a:rect l="l" t="t" r="r" b="b"/>
              <a:pathLst>
                <a:path w="1642110" h="2405380">
                  <a:moveTo>
                    <a:pt x="0" y="0"/>
                  </a:moveTo>
                  <a:lnTo>
                    <a:pt x="1642110" y="0"/>
                  </a:lnTo>
                  <a:lnTo>
                    <a:pt x="1642110" y="2405380"/>
                  </a:lnTo>
                  <a:lnTo>
                    <a:pt x="0" y="2405380"/>
                  </a:lnTo>
                  <a:close/>
                </a:path>
              </a:pathLst>
            </a:custGeom>
            <a:blipFill>
              <a:blip r:embed="rId3"/>
              <a:stretch>
                <a:fillRect l="-46339" t="2040" r="-48188" b="368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8100" y="0"/>
              <a:ext cx="24130" cy="2509520"/>
            </a:xfrm>
            <a:custGeom>
              <a:avLst/>
              <a:gdLst/>
              <a:ahLst/>
              <a:cxnLst/>
              <a:rect l="l" t="t" r="r" b="b"/>
              <a:pathLst>
                <a:path w="24130" h="2509520">
                  <a:moveTo>
                    <a:pt x="0" y="0"/>
                  </a:moveTo>
                  <a:lnTo>
                    <a:pt x="24130" y="0"/>
                  </a:lnTo>
                  <a:lnTo>
                    <a:pt x="2413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DBDBD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609913" y="1599229"/>
            <a:ext cx="1343398" cy="1343398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V="1">
            <a:off x="14761796" y="6292071"/>
            <a:ext cx="4473322" cy="447332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2139" y="1261277"/>
            <a:ext cx="11582018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00A497"/>
                </a:solidFill>
                <a:latin typeface="BioRhyme Bold"/>
              </a:rPr>
              <a:t>How we intend for you to engage with this workshop...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2139" y="4035135"/>
            <a:ext cx="11987774" cy="540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9"/>
              </a:lnSpc>
            </a:pPr>
            <a:r>
              <a:rPr lang="en-US" sz="2859">
                <a:solidFill>
                  <a:srgbClr val="F8F8F8"/>
                </a:solidFill>
                <a:latin typeface="Kollektif Bold"/>
              </a:rPr>
              <a:t>•We would like you to be able to follow along with us and make edits to your downloaded sample file during this workshop. </a:t>
            </a:r>
          </a:p>
          <a:p>
            <a:pPr>
              <a:lnSpc>
                <a:spcPts val="4289"/>
              </a:lnSpc>
            </a:pPr>
            <a:endParaRPr lang="en-US" sz="2859">
              <a:solidFill>
                <a:srgbClr val="F8F8F8"/>
              </a:solidFill>
              <a:latin typeface="Kollektif Bold"/>
            </a:endParaRPr>
          </a:p>
          <a:p>
            <a:pPr>
              <a:lnSpc>
                <a:spcPts val="4289"/>
              </a:lnSpc>
            </a:pPr>
            <a:r>
              <a:rPr lang="en-US" sz="3803">
                <a:solidFill>
                  <a:srgbClr val="F8F8F8"/>
                </a:solidFill>
                <a:latin typeface="Kollektif Bold"/>
              </a:rPr>
              <a:t>•If you only have one screen, you can set up the two windows side by side in a split screen set-up. </a:t>
            </a:r>
          </a:p>
          <a:p>
            <a:pPr>
              <a:lnSpc>
                <a:spcPts val="4289"/>
              </a:lnSpc>
            </a:pPr>
            <a:endParaRPr lang="en-US" sz="3803">
              <a:solidFill>
                <a:srgbClr val="F8F8F8"/>
              </a:solidFill>
              <a:latin typeface="Kollektif Bold"/>
            </a:endParaRPr>
          </a:p>
          <a:p>
            <a:pPr>
              <a:lnSpc>
                <a:spcPts val="4289"/>
              </a:lnSpc>
            </a:pPr>
            <a:r>
              <a:rPr lang="en-US" sz="3803">
                <a:solidFill>
                  <a:srgbClr val="F8F8F8"/>
                </a:solidFill>
                <a:latin typeface="Kollektif Bold"/>
              </a:rPr>
              <a:t>•Please keep your camera &amp; microphone off during the workshop</a:t>
            </a:r>
          </a:p>
          <a:p>
            <a:pPr>
              <a:lnSpc>
                <a:spcPts val="4289"/>
              </a:lnSpc>
            </a:pPr>
            <a:endParaRPr lang="en-US" sz="3803">
              <a:solidFill>
                <a:srgbClr val="F8F8F8"/>
              </a:solidFill>
              <a:latin typeface="Kollektif Bold"/>
            </a:endParaRPr>
          </a:p>
          <a:p>
            <a:pPr>
              <a:lnSpc>
                <a:spcPts val="4289"/>
              </a:lnSpc>
            </a:pPr>
            <a:r>
              <a:rPr lang="en-US" sz="3803">
                <a:solidFill>
                  <a:srgbClr val="F8F8F8"/>
                </a:solidFill>
                <a:latin typeface="Kollektif Bold"/>
              </a:rPr>
              <a:t>•Ask questions in the chat </a:t>
            </a:r>
          </a:p>
          <a:p>
            <a:pPr>
              <a:lnSpc>
                <a:spcPts val="4289"/>
              </a:lnSpc>
            </a:pPr>
            <a:endParaRPr lang="en-US" sz="3803">
              <a:solidFill>
                <a:srgbClr val="F8F8F8"/>
              </a:solidFill>
              <a:latin typeface="Kollektif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19697" y="0"/>
            <a:ext cx="9768303" cy="5143500"/>
          </a:xfrm>
          <a:prstGeom prst="rect">
            <a:avLst/>
          </a:prstGeom>
          <a:solidFill>
            <a:srgbClr val="00A49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671602" y="6515284"/>
            <a:ext cx="4473322" cy="447332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915902" y="1660826"/>
            <a:ext cx="1343398" cy="1343398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8519697" y="5143500"/>
            <a:ext cx="9768303" cy="5143500"/>
          </a:xfrm>
          <a:prstGeom prst="rect">
            <a:avLst/>
          </a:prstGeom>
          <a:solidFill>
            <a:srgbClr val="A1D6D2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0" y="5143500"/>
            <a:ext cx="8373595" cy="55684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620261" y="1818175"/>
            <a:ext cx="500504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F8F8F8"/>
                </a:solidFill>
                <a:latin typeface="BioRhyme Bold"/>
              </a:rPr>
              <a:t>Overview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739" y="1565576"/>
            <a:ext cx="7689350" cy="6680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Introduction &amp; Downloadable Activity File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Create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Edit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Format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Share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Questions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838" t="11642" r="1866" b="1067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4482071"/>
            <a:ext cx="1623060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1692660"/>
            <a:ext cx="8953500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dirty="0">
                <a:solidFill>
                  <a:srgbClr val="FDC557"/>
                </a:solidFill>
                <a:latin typeface="BioRhyme"/>
              </a:rPr>
              <a:t>Introduction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314356"/>
            <a:ext cx="5292269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Italics"/>
              </a:rPr>
              <a:t>Why Word?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889500"/>
            <a:ext cx="8589318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Kollektif"/>
              </a:rPr>
              <a:t>Industry leader in word processing software</a:t>
            </a:r>
          </a:p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Kollektif"/>
              </a:rPr>
              <a:t>Will use it in college/working world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7275" y="994636"/>
            <a:ext cx="15063701" cy="8263664"/>
            <a:chOff x="0" y="0"/>
            <a:chExt cx="5908040" cy="3241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5895340" cy="186690"/>
            </a:xfrm>
            <a:custGeom>
              <a:avLst/>
              <a:gdLst/>
              <a:ahLst/>
              <a:cxnLst/>
              <a:rect l="l" t="t" r="r" b="b"/>
              <a:pathLst>
                <a:path w="5895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5768340" y="0"/>
                  </a:lnTo>
                  <a:cubicBezTo>
                    <a:pt x="5838190" y="0"/>
                    <a:pt x="5895340" y="57150"/>
                    <a:pt x="5895340" y="127000"/>
                  </a:cubicBezTo>
                  <a:lnTo>
                    <a:pt x="5895340" y="186690"/>
                  </a:lnTo>
                  <a:cubicBezTo>
                    <a:pt x="5895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768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5895340" y="0"/>
                  </a:lnTo>
                  <a:lnTo>
                    <a:pt x="5895340" y="2914650"/>
                  </a:lnTo>
                  <a:cubicBezTo>
                    <a:pt x="5895340" y="2985770"/>
                    <a:pt x="5838190" y="3041650"/>
                    <a:pt x="5768340" y="3041650"/>
                  </a:cubicBezTo>
                  <a:close/>
                </a:path>
              </a:pathLst>
            </a:custGeom>
            <a:blipFill>
              <a:blip r:embed="rId2"/>
              <a:stretch>
                <a:fillRect l="107" t="-9091" r="107" b="-1485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774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5774690" y="3241040"/>
                  </a:lnTo>
                  <a:cubicBezTo>
                    <a:pt x="5848350" y="3241040"/>
                    <a:pt x="5908040" y="3181350"/>
                    <a:pt x="5908040" y="3107690"/>
                  </a:cubicBezTo>
                  <a:lnTo>
                    <a:pt x="5908040" y="133350"/>
                  </a:lnTo>
                  <a:cubicBezTo>
                    <a:pt x="5908040" y="59690"/>
                    <a:pt x="5848350" y="0"/>
                    <a:pt x="5774690" y="0"/>
                  </a:cubicBezTo>
                  <a:close/>
                  <a:moveTo>
                    <a:pt x="5895340" y="3107690"/>
                  </a:moveTo>
                  <a:cubicBezTo>
                    <a:pt x="5895340" y="3175000"/>
                    <a:pt x="5842000" y="3228340"/>
                    <a:pt x="5774690" y="3228340"/>
                  </a:cubicBez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310769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lnTo>
                    <a:pt x="5774690" y="12700"/>
                  </a:lnTo>
                  <a:cubicBezTo>
                    <a:pt x="5840730" y="12700"/>
                    <a:pt x="5895340" y="67310"/>
                    <a:pt x="5895340" y="133350"/>
                  </a:cubicBezTo>
                  <a:lnTo>
                    <a:pt x="5895340" y="186690"/>
                  </a:lnTo>
                  <a:close/>
                </a:path>
              </a:pathLst>
            </a:custGeom>
            <a:solidFill>
              <a:srgbClr val="F2F1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A5D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4574796"/>
            <a:ext cx="8393047" cy="5112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589186" y="5498598"/>
            <a:ext cx="166419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A5D45"/>
                </a:solidFill>
                <a:latin typeface="BioRhyme"/>
              </a:rPr>
              <a:t>Create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9186" y="6530094"/>
            <a:ext cx="7502675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1.Open downloaded ‘Activity File’ and save under a new name </a:t>
            </a:r>
          </a:p>
          <a:p>
            <a:pPr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Kollektif"/>
            </a:endParaRPr>
          </a:p>
          <a:p>
            <a:pPr>
              <a:lnSpc>
                <a:spcPts val="419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2.Turn on AutoSave </a:t>
            </a:r>
          </a:p>
          <a:p>
            <a:pPr>
              <a:lnSpc>
                <a:spcPts val="4199"/>
              </a:lnSpc>
            </a:pPr>
            <a:endParaRPr lang="en-US" sz="120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3165" y="3118273"/>
            <a:ext cx="11540739" cy="40504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32228" y="1864241"/>
            <a:ext cx="4712152" cy="65585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354526"/>
            <a:ext cx="5525393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FFFFF"/>
                </a:solidFill>
                <a:latin typeface="BioRhyme"/>
              </a:rPr>
              <a:t>Windows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16766" y="8497888"/>
            <a:ext cx="4143077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BioRhyme"/>
              </a:rPr>
              <a:t>Mac 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5064" y="7804468"/>
            <a:ext cx="8893373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DC557"/>
                </a:solidFill>
                <a:latin typeface="BioRhyme"/>
              </a:rPr>
              <a:t>These keyboard shortcuts make it quicker and easier to edit documents.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7275" y="994636"/>
            <a:ext cx="15063701" cy="8263664"/>
            <a:chOff x="0" y="0"/>
            <a:chExt cx="5908040" cy="3241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5895340" cy="186690"/>
            </a:xfrm>
            <a:custGeom>
              <a:avLst/>
              <a:gdLst/>
              <a:ahLst/>
              <a:cxnLst/>
              <a:rect l="l" t="t" r="r" b="b"/>
              <a:pathLst>
                <a:path w="5895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5768340" y="0"/>
                  </a:lnTo>
                  <a:cubicBezTo>
                    <a:pt x="5838190" y="0"/>
                    <a:pt x="5895340" y="57150"/>
                    <a:pt x="5895340" y="127000"/>
                  </a:cubicBezTo>
                  <a:lnTo>
                    <a:pt x="5895340" y="186690"/>
                  </a:lnTo>
                  <a:cubicBezTo>
                    <a:pt x="5895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768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5895340" y="0"/>
                  </a:lnTo>
                  <a:lnTo>
                    <a:pt x="5895340" y="2914650"/>
                  </a:lnTo>
                  <a:cubicBezTo>
                    <a:pt x="5895340" y="2985770"/>
                    <a:pt x="5838190" y="3041650"/>
                    <a:pt x="5768340" y="3041650"/>
                  </a:cubicBezTo>
                  <a:close/>
                </a:path>
              </a:pathLst>
            </a:custGeom>
            <a:blipFill>
              <a:blip r:embed="rId2"/>
              <a:stretch>
                <a:fillRect l="107" t="-9078" r="107" b="-14838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774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5774690" y="3241040"/>
                  </a:lnTo>
                  <a:cubicBezTo>
                    <a:pt x="5848350" y="3241040"/>
                    <a:pt x="5908040" y="3181350"/>
                    <a:pt x="5908040" y="3107690"/>
                  </a:cubicBezTo>
                  <a:lnTo>
                    <a:pt x="5908040" y="133350"/>
                  </a:lnTo>
                  <a:cubicBezTo>
                    <a:pt x="5908040" y="59690"/>
                    <a:pt x="5848350" y="0"/>
                    <a:pt x="5774690" y="0"/>
                  </a:cubicBezTo>
                  <a:close/>
                  <a:moveTo>
                    <a:pt x="5895340" y="3107690"/>
                  </a:moveTo>
                  <a:cubicBezTo>
                    <a:pt x="5895340" y="3175000"/>
                    <a:pt x="5842000" y="3228340"/>
                    <a:pt x="5774690" y="3228340"/>
                  </a:cubicBez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310769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lnTo>
                    <a:pt x="5774690" y="12700"/>
                  </a:lnTo>
                  <a:cubicBezTo>
                    <a:pt x="5840730" y="12700"/>
                    <a:pt x="5895340" y="67310"/>
                    <a:pt x="5895340" y="133350"/>
                  </a:cubicBezTo>
                  <a:lnTo>
                    <a:pt x="5895340" y="186690"/>
                  </a:lnTo>
                  <a:close/>
                </a:path>
              </a:pathLst>
            </a:custGeom>
            <a:solidFill>
              <a:srgbClr val="F2F1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A5D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4574796"/>
            <a:ext cx="8393047" cy="5112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374873" y="5553074"/>
            <a:ext cx="613052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A5D45"/>
                </a:solidFill>
                <a:latin typeface="BioRhyme"/>
              </a:rPr>
              <a:t>Editing the Activity File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74873" y="6324600"/>
            <a:ext cx="7502675" cy="312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Set margins </a:t>
            </a:r>
          </a:p>
          <a:p>
            <a:pPr>
              <a:lnSpc>
                <a:spcPts val="419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5. Automatic Table of Contents </a:t>
            </a:r>
          </a:p>
          <a:p>
            <a:pPr>
              <a:lnSpc>
                <a:spcPts val="419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6. Page numbers – use page breaks &amp; sections </a:t>
            </a:r>
          </a:p>
          <a:p>
            <a:pPr>
              <a:lnSpc>
                <a:spcPts val="419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7. Insert one page landscape / portrait </a:t>
            </a:r>
          </a:p>
          <a:p>
            <a:pPr>
              <a:lnSpc>
                <a:spcPts val="4199"/>
              </a:lnSpc>
            </a:pPr>
            <a:endParaRPr lang="en-US" sz="120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7275" y="994636"/>
            <a:ext cx="15063701" cy="8263664"/>
            <a:chOff x="0" y="0"/>
            <a:chExt cx="5908040" cy="3241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5895340" cy="186690"/>
            </a:xfrm>
            <a:custGeom>
              <a:avLst/>
              <a:gdLst/>
              <a:ahLst/>
              <a:cxnLst/>
              <a:rect l="l" t="t" r="r" b="b"/>
              <a:pathLst>
                <a:path w="5895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5768340" y="0"/>
                  </a:lnTo>
                  <a:cubicBezTo>
                    <a:pt x="5838190" y="0"/>
                    <a:pt x="5895340" y="57150"/>
                    <a:pt x="5895340" y="127000"/>
                  </a:cubicBezTo>
                  <a:lnTo>
                    <a:pt x="5895340" y="186690"/>
                  </a:lnTo>
                  <a:cubicBezTo>
                    <a:pt x="5895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768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5895340" y="0"/>
                  </a:lnTo>
                  <a:lnTo>
                    <a:pt x="5895340" y="2914650"/>
                  </a:lnTo>
                  <a:cubicBezTo>
                    <a:pt x="5895340" y="2985770"/>
                    <a:pt x="5838190" y="3041650"/>
                    <a:pt x="5768340" y="3041650"/>
                  </a:cubicBezTo>
                  <a:close/>
                </a:path>
              </a:pathLst>
            </a:custGeom>
            <a:blipFill>
              <a:blip r:embed="rId2"/>
              <a:stretch>
                <a:fillRect l="107" t="-9078" r="107" b="-14838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774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5774690" y="3241040"/>
                  </a:lnTo>
                  <a:cubicBezTo>
                    <a:pt x="5848350" y="3241040"/>
                    <a:pt x="5908040" y="3181350"/>
                    <a:pt x="5908040" y="3107690"/>
                  </a:cubicBezTo>
                  <a:lnTo>
                    <a:pt x="5908040" y="133350"/>
                  </a:lnTo>
                  <a:cubicBezTo>
                    <a:pt x="5908040" y="59690"/>
                    <a:pt x="5848350" y="0"/>
                    <a:pt x="5774690" y="0"/>
                  </a:cubicBezTo>
                  <a:close/>
                  <a:moveTo>
                    <a:pt x="5895340" y="3107690"/>
                  </a:moveTo>
                  <a:cubicBezTo>
                    <a:pt x="5895340" y="3175000"/>
                    <a:pt x="5842000" y="3228340"/>
                    <a:pt x="5774690" y="3228340"/>
                  </a:cubicBez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310769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lnTo>
                    <a:pt x="5774690" y="12700"/>
                  </a:lnTo>
                  <a:cubicBezTo>
                    <a:pt x="5840730" y="12700"/>
                    <a:pt x="5895340" y="67310"/>
                    <a:pt x="5895340" y="133350"/>
                  </a:cubicBezTo>
                  <a:lnTo>
                    <a:pt x="5895340" y="186690"/>
                  </a:lnTo>
                  <a:close/>
                </a:path>
              </a:pathLst>
            </a:custGeom>
            <a:solidFill>
              <a:srgbClr val="F2F1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A5D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4574796"/>
            <a:ext cx="8393047" cy="5112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326183" y="5169985"/>
            <a:ext cx="291896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A5D45"/>
                </a:solidFill>
                <a:latin typeface="BioRhyme"/>
              </a:rPr>
              <a:t>Formatting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26183" y="5751011"/>
            <a:ext cx="7502675" cy="427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ollektif"/>
              </a:rPr>
              <a:t>8. Line spacing </a:t>
            </a:r>
          </a:p>
          <a:p>
            <a:pPr>
              <a:lnSpc>
                <a:spcPts val="3779"/>
              </a:lnSpc>
            </a:pPr>
            <a:r>
              <a:rPr lang="en-US" sz="900">
                <a:solidFill>
                  <a:srgbClr val="000000"/>
                </a:solidFill>
                <a:latin typeface="Arimo"/>
              </a:rPr>
              <a:t>9. Headings &amp; styles </a:t>
            </a:r>
          </a:p>
          <a:p>
            <a:pPr>
              <a:lnSpc>
                <a:spcPts val="3779"/>
              </a:lnSpc>
            </a:pPr>
            <a:r>
              <a:rPr lang="en-US" sz="900">
                <a:solidFill>
                  <a:srgbClr val="000000"/>
                </a:solidFill>
                <a:latin typeface="Arimo"/>
              </a:rPr>
              <a:t>10. Inserting a dropped capital </a:t>
            </a:r>
          </a:p>
          <a:p>
            <a:pPr>
              <a:lnSpc>
                <a:spcPts val="3779"/>
              </a:lnSpc>
            </a:pPr>
            <a:r>
              <a:rPr lang="en-US" sz="900">
                <a:solidFill>
                  <a:srgbClr val="000000"/>
                </a:solidFill>
                <a:latin typeface="Arimo"/>
              </a:rPr>
              <a:t>11. Format painter tool </a:t>
            </a:r>
          </a:p>
          <a:p>
            <a:pPr>
              <a:lnSpc>
                <a:spcPts val="3779"/>
              </a:lnSpc>
            </a:pPr>
            <a:r>
              <a:rPr lang="en-US" sz="900">
                <a:solidFill>
                  <a:srgbClr val="000000"/>
                </a:solidFill>
                <a:latin typeface="Arimo"/>
              </a:rPr>
              <a:t>12. Insert a table </a:t>
            </a:r>
          </a:p>
          <a:p>
            <a:pPr>
              <a:lnSpc>
                <a:spcPts val="3779"/>
              </a:lnSpc>
            </a:pPr>
            <a:r>
              <a:rPr lang="en-US" sz="900">
                <a:solidFill>
                  <a:srgbClr val="000000"/>
                </a:solidFill>
                <a:latin typeface="Arimo"/>
              </a:rPr>
              <a:t>13. Insert an image – use cropping &amp; wrapping tools </a:t>
            </a:r>
          </a:p>
          <a:p>
            <a:pPr>
              <a:lnSpc>
                <a:spcPts val="3779"/>
              </a:lnSpc>
            </a:pPr>
            <a:r>
              <a:rPr lang="en-US" sz="900">
                <a:solidFill>
                  <a:srgbClr val="000000"/>
                </a:solidFill>
                <a:latin typeface="Arimo"/>
              </a:rPr>
              <a:t>14. Spelling &amp; grammar check </a:t>
            </a:r>
          </a:p>
          <a:p>
            <a:pPr>
              <a:lnSpc>
                <a:spcPts val="3779"/>
              </a:lnSpc>
            </a:pPr>
            <a:endParaRPr lang="en-US" sz="90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8BE795AE9E49929B18730F7EC6FB" ma:contentTypeVersion="15" ma:contentTypeDescription="Create a new document." ma:contentTypeScope="" ma:versionID="2a5c8b1d049afa39968d9b4af822a05d">
  <xsd:schema xmlns:xsd="http://www.w3.org/2001/XMLSchema" xmlns:xs="http://www.w3.org/2001/XMLSchema" xmlns:p="http://schemas.microsoft.com/office/2006/metadata/properties" xmlns:ns2="d8757817-e342-4fa3-b2ae-d4b9922bed19" targetNamespace="http://schemas.microsoft.com/office/2006/metadata/properties" ma:root="true" ma:fieldsID="b12262d1c8a3d46787f6af12caca465f" ns2:_="">
    <xsd:import namespace="d8757817-e342-4fa3-b2ae-d4b9922be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57817-e342-4fa3-b2ae-d4b9922be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d8757817-e342-4fa3-b2ae-d4b9922bed19" xsi:nil="true"/>
    <NotebookType xmlns="d8757817-e342-4fa3-b2ae-d4b9922bed19" xsi:nil="true"/>
    <AppVersion xmlns="d8757817-e342-4fa3-b2ae-d4b9922bed19" xsi:nil="true"/>
    <FolderType xmlns="d8757817-e342-4fa3-b2ae-d4b9922bed19" xsi:nil="true"/>
    <CultureName xmlns="d8757817-e342-4fa3-b2ae-d4b9922bed19" xsi:nil="true"/>
  </documentManagement>
</p:properties>
</file>

<file path=customXml/itemProps1.xml><?xml version="1.0" encoding="utf-8"?>
<ds:datastoreItem xmlns:ds="http://schemas.openxmlformats.org/officeDocument/2006/customXml" ds:itemID="{E77AA434-4842-4D16-B100-AC72249C5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C1FF5-45D3-4A40-9D81-2EAC02E62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57817-e342-4fa3-b2ae-d4b9922be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65A8E-6137-479F-97CE-372809529175}">
  <ds:schemaRefs>
    <ds:schemaRef ds:uri="http://schemas.microsoft.com/office/2006/metadata/properties"/>
    <ds:schemaRef ds:uri="http://schemas.microsoft.com/office/infopath/2007/PartnerControls"/>
    <ds:schemaRef ds:uri="d8757817-e342-4fa3-b2ae-d4b9922bed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329</Words>
  <Application>Microsoft Office PowerPoint</Application>
  <PresentationFormat>Custom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Muli Regular Bold</vt:lpstr>
      <vt:lpstr>Arimo</vt:lpstr>
      <vt:lpstr>Kollektif Bold</vt:lpstr>
      <vt:lpstr>Calibri</vt:lpstr>
      <vt:lpstr>Arial</vt:lpstr>
      <vt:lpstr>Kollektif</vt:lpstr>
      <vt:lpstr>Arimo Bold</vt:lpstr>
      <vt:lpstr>BioRhyme Bold</vt:lpstr>
      <vt:lpstr>BioRhyme</vt:lpstr>
      <vt:lpstr>Kollektif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Word</dc:title>
  <cp:lastModifiedBy>David.F.Moloney</cp:lastModifiedBy>
  <cp:revision>1</cp:revision>
  <dcterms:created xsi:type="dcterms:W3CDTF">2006-08-16T00:00:00Z</dcterms:created>
  <dcterms:modified xsi:type="dcterms:W3CDTF">2021-09-21T21:17:07Z</dcterms:modified>
  <dc:identifier>DAEqqKUSx30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0x010100E6FB8BE795AE9E49929B18730F7EC6FB</vt:lpwstr>
  </property>
</Properties>
</file>